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notesMasterIdLst>
    <p:notesMasterId r:id="rId3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5143500" type="screen16x9"/>
  <p:notesSz cx="6797675" cy="992663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8" d="100"/>
          <a:sy n="148" d="100"/>
        </p:scale>
        <p:origin x="132" y="360"/>
      </p:cViewPr>
      <p:guideLst>
        <p:guide pos="2880"/>
        <p:guide pos="162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CC9385-0902-3148-B397-A5E95B8C61B7}" type="datetimeFigureOut">
              <a:rPr lang="de-DE"/>
              <a:t>18.09.2025</a:t>
            </a:fld>
            <a:endParaRPr lang="de-DE"/>
          </a:p>
        </p:txBody>
      </p:sp>
      <p:sp>
        <p:nvSpPr>
          <p:cNvPr id="4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43A0D2-D543-6C44-8201-56C70C8E7899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D9E439-DBD7-B41F-1221-C7755D35DF49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 können schnell überflogen werden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10</a:t>
            </a:fld>
            <a:endParaRPr lang="de-DE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11</a:t>
            </a:fld>
            <a:endParaRPr lang="de-DE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12</a:t>
            </a:fld>
            <a:endParaRPr lang="de-DE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13</a:t>
            </a:fld>
            <a:endParaRPr lang="de-DE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Nutzung auch zum Befüllen von ABs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14</a:t>
            </a:fld>
            <a:endParaRPr lang="de-DE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Nutzung auch zum Befüllen von ABs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15</a:t>
            </a:fld>
            <a:endParaRPr lang="de-DE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Stillarbeit, Gruppenarbeit (Ethikunterricht) (Taskcards)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16</a:t>
            </a:fld>
            <a:endParaRPr lang="de-DE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0A10AF-35B5-9168-AFD8-3B9C0D460973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ADBA07-F7AB-DC22-5155-6A4A697EDDB9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Tabletregeln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19</a:t>
            </a:fld>
            <a:endParaRPr lang="de-DE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de-DE" sz="1050" b="0">
                <a:latin typeface="Arial"/>
                <a:cs typeface="Arial"/>
              </a:rPr>
              <a:t>Digitale Schule der Zukunft (DSDZ)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-Was steckt dahinter?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-Was bedeutet das für unsere Schule?</a:t>
            </a:r>
            <a:endParaRPr/>
          </a:p>
          <a:p>
            <a:pPr>
              <a:defRPr/>
            </a:pPr>
            <a:r>
              <a:rPr lang="de-DE" sz="1050" b="0">
                <a:latin typeface="Arial"/>
                <a:cs typeface="Arial"/>
              </a:rPr>
              <a:t>Finanzierung &amp; Beschaffung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-Staatliche Förderung (350 €)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-Elternbeitrag und Unterstützungsmöglichkeiten</a:t>
            </a:r>
            <a:endParaRPr/>
          </a:p>
          <a:p>
            <a:pPr>
              <a:defRPr/>
            </a:pPr>
            <a:r>
              <a:rPr lang="de-DE" sz="1050" b="0">
                <a:latin typeface="Arial"/>
                <a:cs typeface="Arial"/>
              </a:rPr>
              <a:t>Ausblick &amp; Zeitplan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-Wie geht es Schritt für Schritt weiter?</a:t>
            </a:r>
            <a:endParaRPr/>
          </a:p>
          <a:p>
            <a:pPr>
              <a:defRPr/>
            </a:pPr>
            <a:r>
              <a:rPr lang="de-DE" sz="1050" b="0">
                <a:latin typeface="Arial"/>
                <a:cs typeface="Arial"/>
              </a:rPr>
              <a:t>Tablets im Unterricht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-Beispiele aus verschiedenen Fächern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-Erste Erfahrungen RDR </a:t>
            </a:r>
            <a:endParaRPr/>
          </a:p>
          <a:p>
            <a:pPr>
              <a:defRPr/>
            </a:pPr>
            <a:r>
              <a:rPr lang="de-DE" sz="1050" b="0">
                <a:latin typeface="Arial"/>
                <a:cs typeface="Arial"/>
              </a:rPr>
              <a:t>Warum Tablets an der RDR?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-Vorteile für Lernen und Organisation</a:t>
            </a:r>
            <a:br>
              <a:rPr lang="de-DE" sz="1050" b="0">
                <a:latin typeface="Arial"/>
                <a:cs typeface="Arial"/>
              </a:rPr>
            </a:br>
            <a:r>
              <a:rPr lang="de-DE" sz="1050" b="0">
                <a:latin typeface="Arial"/>
                <a:cs typeface="Arial"/>
              </a:rPr>
              <a:t>-Typische Sorgen von Eltern </a:t>
            </a:r>
            <a:r>
              <a:rPr lang="de-DE" sz="1050" b="0">
                <a:latin typeface="Arial"/>
                <a:cs typeface="Arial"/>
              </a:rPr>
              <a:t> </a:t>
            </a:r>
            <a:r>
              <a:rPr lang="de-DE" sz="1050" b="0">
                <a:latin typeface="Arial"/>
                <a:cs typeface="Arial"/>
              </a:rPr>
              <a:t>Antworten mit Studien</a:t>
            </a:r>
            <a:endParaRPr/>
          </a:p>
          <a:p>
            <a:pPr>
              <a:defRPr/>
            </a:pPr>
            <a:r>
              <a:rPr lang="de-DE" sz="1050" b="0">
                <a:latin typeface="Arial"/>
                <a:cs typeface="Arial"/>
              </a:rPr>
              <a:t>Fragerunde &amp; Austausch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</a:t>
            </a:fld>
            <a:endParaRPr lang="de-DE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Umfrage Ergebnisse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20</a:t>
            </a:fld>
            <a:endParaRPr lang="de-DE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Zitate von </a:t>
            </a:r>
            <a:r>
              <a:rPr lang="de-DE"/>
              <a:t>SuS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21</a:t>
            </a:fld>
            <a:endParaRPr lang="de-DE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MDM erklären, in der Schule verbunden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22</a:t>
            </a:fld>
            <a:endParaRPr lang="de-DE"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Jamf-Kontroll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23</a:t>
            </a:fld>
            <a:endParaRPr lang="de-DE"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Hab die Folie mal eingefügt, bin mir nicht sicher wie konkret wir Daten/Monate angeben wollen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24</a:t>
            </a:fld>
            <a:endParaRPr lang="de-DE"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Unterstützung von einkommensschwachen Familien: </a:t>
            </a:r>
            <a:r>
              <a:rPr lang="de-DE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finanziell unterstützungsbedürftige Familien stehen verschiedene Lösungen zur passgenauen Auswahl vor Ort zur Verfügung, z. B. Ratenzahlungsmodelle, die Kombination der Förderung mit SGB II-Leistungen, anderen Förderungen oder der Rückgriff auf den Leihgeräte-Pool der Schule.</a:t>
            </a:r>
            <a:endParaRPr/>
          </a:p>
          <a:p>
            <a:pPr>
              <a:defRPr/>
            </a:pPr>
            <a:r>
              <a:rPr lang="de-DE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(z. B. Freundeskreis?) </a:t>
            </a:r>
            <a:br>
              <a:rPr lang="de-DE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DE" sz="1200" b="0" i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25</a:t>
            </a:fld>
            <a:endParaRPr lang="de-DE"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Um zu zeigen, dass das mit dem Antrag nicht kompliziert ist und Angst zu nehmen, keine Details – nur so als Idee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26</a:t>
            </a:fld>
            <a:endParaRPr lang="de-DE"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27</a:t>
            </a:fld>
            <a:endParaRPr lang="de-DE"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Hab die Folie mal eingefügt, bin mir nicht sicher wie konkret wir Daten/Monate angeben wollen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28</a:t>
            </a:fld>
            <a:endParaRPr lang="de-DE"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1334B-DE75-8B58-E31E-9B0A261FC90D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9035D3-2C59-5DD6-10AC-AF8B2DDDAD59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D4EB31B-598A-2DC8-6929-83F5292D423F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Hab die Folie mal eingefügt, bin mir nicht sicher wie konkret wir Daten/Monate angeben wollen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5</a:t>
            </a:fld>
            <a:endParaRPr lang="de-DE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Speicherplatz, Digitale Heftführung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6</a:t>
            </a:fld>
            <a:endParaRPr lang="de-DE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 können schnell überflogen werden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7</a:t>
            </a:fld>
            <a:endParaRPr lang="de-DE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 können schnell überflogen werden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8</a:t>
            </a:fld>
            <a:endParaRPr lang="de-DE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Beispiele können schnell überflogen werden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243A0D2-D543-6C44-8201-56C70C8E7899}" type="slidenum">
              <a:rPr lang="de-DE"/>
              <a:t>9</a:t>
            </a:fld>
            <a:endParaRPr lang="de-DE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media2.sv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ver-Full-1">
    <p:bg bwMode="gray"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ver-Keyvisual-Full-7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Foto-Full-1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88264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sp>
        <p:nvSpPr>
          <p:cNvPr id="4" name="Textplatzhalter 3" descr="Logo Landeshauptstadt München, Referat für Bildung und Sport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96535" y="303213"/>
            <a:ext cx="1130399" cy="385173"/>
          </a:xfrm>
          <a:prstGeom prst="rect">
            <a:avLst/>
          </a:prstGeom>
          <a:blipFill>
            <a:blip r:embed="rId2"/>
            <a:stretch/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  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Foto-Full-2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88264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sp>
        <p:nvSpPr>
          <p:cNvPr id="4" name="Textplatzhalter 3" descr="Logo Landeshauptstadt München, Referat für Bildung und Sport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96535" y="303213"/>
            <a:ext cx="1130399" cy="385173"/>
          </a:xfrm>
          <a:prstGeom prst="rect">
            <a:avLst/>
          </a:prstGeom>
          <a:blipFill>
            <a:blip r:embed="rId2"/>
            <a:stretch/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  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verfolie-Foto-Part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ildplatzhalter 5"/>
          <p:cNvSpPr>
            <a:spLocks noGrp="1"/>
          </p:cNvSpPr>
          <p:nvPr>
            <p:ph type="pic" sz="quarter" idx="15"/>
          </p:nvPr>
        </p:nvSpPr>
        <p:spPr bwMode="auto"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Keyvisual-Part-1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3" name="Grafik 2" descr="Logo Landeshauptstadt München, Referat für Bildung und Spor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Cover-Keyvisual-Part-2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Agenda-1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941" y="303213"/>
            <a:ext cx="6155697" cy="91033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2-zeilige Headline (H2)</a:t>
            </a:r>
            <a:br>
              <a:rPr lang="de-DE"/>
            </a:br>
            <a:r>
              <a:rPr lang="de-DE"/>
              <a:t>Arial, 30Pt.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943" y="1902483"/>
            <a:ext cx="6783626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68943" y="2362521"/>
            <a:ext cx="6783626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68942" y="2851516"/>
            <a:ext cx="6783626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68942" y="3340511"/>
            <a:ext cx="6783626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68941" y="3830018"/>
            <a:ext cx="6783626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 bwMode="auto"/>
        <p:txBody>
          <a:bodyPr/>
          <a:lstStyle/>
          <a:p>
            <a:pPr>
              <a:defRPr/>
            </a:pPr>
            <a:fld id="{634AC83D-7732-4B02-95ED-577598AE00F8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1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Agenda-2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942" y="303213"/>
            <a:ext cx="6155696" cy="896403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2-zeilige Headline (H2)</a:t>
            </a:r>
            <a:br>
              <a:rPr lang="de-DE"/>
            </a:br>
            <a:r>
              <a:rPr lang="de-DE"/>
              <a:t>Arial, 30Pt.</a:t>
            </a:r>
            <a:endParaRPr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68944" y="1902483"/>
            <a:ext cx="3276340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68944" y="236252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68943" y="2851516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68943" y="334051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68942" y="3830018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23" name="Textplatzhalter 9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976230" y="1902483"/>
            <a:ext cx="3276340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976230" y="236252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976229" y="2851516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976229" y="334051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976228" y="3830018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Agendapunkt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5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 bwMode="auto"/>
        <p:txBody>
          <a:bodyPr/>
          <a:lstStyle/>
          <a:p>
            <a:pPr>
              <a:defRPr/>
            </a:pPr>
            <a:fld id="{B0A60B50-C297-48B0-8F79-831EE9086EDC}" type="datetime1">
              <a:rPr lang="de-DE"/>
              <a:t>18.09.2025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elfolie-Keyvisual-Part-2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 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3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A0EC21-352E-458F-A564-16F9C9E9326E}" type="datetime1">
              <a:rPr lang="de-DE"/>
              <a:t>18.09.2025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elfolie-Foto-Part-1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4" descr="Beschreibung einfügen"/>
          <p:cNvSpPr>
            <a:spLocks noGrp="1"/>
          </p:cNvSpPr>
          <p:nvPr>
            <p:ph type="pic" sz="quarter" idx="14"/>
          </p:nvPr>
        </p:nvSpPr>
        <p:spPr bwMode="auto">
          <a:xfrm>
            <a:off x="1" y="0"/>
            <a:ext cx="4571999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 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3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56CD7ABB-F9A9-4B07-BFDD-AFDEC676BDFB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Full-2">
    <p:bg bwMode="gray"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1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 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404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39831B-BB08-4861-8D10-3CC139B6134F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2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 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5688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128727-0046-4A28-B229-FE0667795362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Illustration-2">
    <p:bg bwMode="gray">
      <p:bgPr shadeToTitle="0">
        <a:solidFill>
          <a:schemeClr val="bg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 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404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C00E45-5EE5-498C-8C0E-DEBFF1324448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3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3-zeilige Headline (H2), </a:t>
            </a:r>
            <a:br>
              <a:rPr lang="de-DE"/>
            </a:br>
            <a:r>
              <a:rPr lang="de-DE"/>
              <a:t>Arial 30Pt.</a:t>
            </a:r>
            <a:br>
              <a:rPr lang="de-DE"/>
            </a:b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22D81A-2BEC-4A22-BF60-27E0FD166DC4}" type="datetime1">
              <a:rPr lang="de-DE"/>
              <a:t>18.09.2025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4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3-zeilige Headline (H2), </a:t>
            </a:r>
            <a:br>
              <a:rPr lang="de-DE"/>
            </a:br>
            <a:r>
              <a:rPr lang="de-DE"/>
              <a:t>Arial 30Pt.</a:t>
            </a:r>
            <a:br>
              <a:rPr lang="de-DE"/>
            </a:b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0E034C-A671-4BDE-829F-8B3C9BA47DEA}" type="datetime1">
              <a:rPr lang="de-DE"/>
              <a:t>18.09.2025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5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2735263" y="1492249"/>
            <a:ext cx="5940425" cy="859065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(H2), </a:t>
            </a:r>
            <a:br>
              <a:rPr lang="de-DE"/>
            </a:br>
            <a:r>
              <a:rPr lang="de-DE"/>
              <a:t>Arial 30Pt.</a:t>
            </a:r>
            <a:endParaRPr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1" y="2571750"/>
            <a:ext cx="5940425" cy="14049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2137AA-39AC-4E45-B82E-D0A1522554AB}" type="datetime1">
              <a:rPr lang="de-DE"/>
              <a:t>18.09.2025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6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2735263" y="1492251"/>
            <a:ext cx="5940425" cy="85906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 </a:t>
            </a:r>
            <a:br>
              <a:rPr lang="de-DE"/>
            </a:br>
            <a:r>
              <a:rPr lang="de-DE"/>
              <a:t>Arial 30Pt.</a:t>
            </a:r>
            <a:endParaRPr/>
          </a:p>
        </p:txBody>
      </p:sp>
      <p:sp>
        <p:nvSpPr>
          <p:cNvPr id="2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1" y="2571750"/>
            <a:ext cx="5940425" cy="14049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819B0D-5328-4294-A121-1F212A5A9AB4}" type="datetime1">
              <a:rPr lang="de-DE"/>
              <a:t>18.09.2025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Bild-Text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Bildplatzhalter 4" descr="Beschreibung einfügen"/>
          <p:cNvSpPr>
            <a:spLocks noGrp="1"/>
          </p:cNvSpPr>
          <p:nvPr>
            <p:ph type="pic" sz="quarter" idx="14"/>
          </p:nvPr>
        </p:nvSpPr>
        <p:spPr bwMode="auto">
          <a:xfrm>
            <a:off x="1" y="0"/>
            <a:ext cx="4571999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5" y="1492250"/>
            <a:ext cx="3806234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Text, Arial 18Pt.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5112941E-E27D-4636-BF5E-E940F49C4EC9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Text-1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5" y="1492250"/>
            <a:ext cx="5940424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Text, Arial 18Pt.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085207-34D6-484D-83E6-1AE8D30F92E3}" type="datetime1">
              <a:rPr lang="de-DE"/>
              <a:t>18.09.2025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Keyvisual-Text-2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5" y="1492251"/>
            <a:ext cx="5940424" cy="2484438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Text, Arial 18Pt.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FFF4B-4277-49CD-9DA9-9E855C444F13}" type="datetime1">
              <a:rPr lang="de-DE"/>
              <a:t>18.09.2025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Full-3">
    <p:bg bwMode="gray">
      <p:bgPr shadeToTitle="0">
        <a:solidFill>
          <a:schemeClr val="tx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Bulletpoints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68945" y="2651972"/>
            <a:ext cx="6947856" cy="80528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7800" indent="-177800">
              <a:buFont typeface="Arial"/>
              <a:buChar char="•"/>
              <a:defRPr sz="2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Punkt 1</a:t>
            </a:r>
            <a:endParaRPr/>
          </a:p>
          <a:p>
            <a:pPr>
              <a:defRPr/>
            </a:pPr>
            <a:r>
              <a:rPr lang="de-DE"/>
              <a:t>Punkt 2</a:t>
            </a:r>
            <a:endParaRPr/>
          </a:p>
        </p:txBody>
      </p:sp>
      <p:sp>
        <p:nvSpPr>
          <p:cNvPr id="7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943" y="1492251"/>
            <a:ext cx="6947857" cy="944696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2-zeilige Headline (H2)</a:t>
            </a:r>
            <a:br>
              <a:rPr lang="de-DE"/>
            </a:br>
            <a:r>
              <a:rPr lang="de-DE"/>
              <a:t>Arial, 30Pt.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9B81C3-5D42-49B7-B05B-072F5507494F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Text-1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4" y="1492250"/>
            <a:ext cx="6156323" cy="2484438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Text, Arial 18Pt.</a:t>
            </a:r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4B237CC-B60B-474D-833A-5A53457E9846}" type="datetime1">
              <a:rPr lang="de-DE"/>
              <a:t>18.09.2025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Text-2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942" y="303213"/>
            <a:ext cx="6165807" cy="900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2-zeilige Headline (H2)</a:t>
            </a:r>
            <a:br>
              <a:rPr lang="de-DE"/>
            </a:br>
            <a:r>
              <a:rPr lang="de-DE"/>
              <a:t>Arial, 30Pt.</a:t>
            </a:r>
            <a:endParaRPr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1492250"/>
            <a:ext cx="6948487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Text, Arial 18Pt.</a:t>
            </a:r>
            <a:endParaRPr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815115-3B9D-43D4-BBA8-5D3B8140DB8A}" type="datetime1">
              <a:rPr lang="de-DE"/>
              <a:t>18.09.2025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Text-3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943" y="1492250"/>
            <a:ext cx="6947857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Text, Arial 18Pt.</a:t>
            </a:r>
            <a:endParaRPr/>
          </a:p>
        </p:txBody>
      </p:sp>
      <p:sp>
        <p:nvSpPr>
          <p:cNvPr id="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303213"/>
            <a:ext cx="6156325" cy="57142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2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2-zeilige Headline (H3)</a:t>
            </a:r>
            <a:br>
              <a:rPr lang="de-DE"/>
            </a:br>
            <a:r>
              <a:rPr lang="de-DE"/>
              <a:t>Arial 20 Pt.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54F174F-17B9-471C-9B96-FBE57087DC75}" type="datetime1">
              <a:rPr lang="de-DE"/>
              <a:t>18.09.2025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Bild-1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Bildplatzhalter 4" descr="Beschreibung einfügen"/>
          <p:cNvSpPr>
            <a:spLocks noGrp="1"/>
          </p:cNvSpPr>
          <p:nvPr>
            <p:ph type="pic" sz="quarter" idx="14"/>
          </p:nvPr>
        </p:nvSpPr>
        <p:spPr bwMode="auto">
          <a:xfrm>
            <a:off x="3916815" y="303213"/>
            <a:ext cx="3077162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1" name="Bildplatzhalter 4" descr="Beschreibung einfügen"/>
          <p:cNvSpPr>
            <a:spLocks noGrp="1"/>
          </p:cNvSpPr>
          <p:nvPr>
            <p:ph type="pic" sz="quarter" idx="15"/>
          </p:nvPr>
        </p:nvSpPr>
        <p:spPr bwMode="auto">
          <a:xfrm>
            <a:off x="468943" y="303213"/>
            <a:ext cx="3077162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BEC421E-40F9-421A-9E07-015068D924F6}" type="datetime1">
              <a:rPr lang="de-DE"/>
              <a:t>18.09.2025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Inhaltsfolie-Bild-2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4" descr="Beschreibung einfügen"/>
          <p:cNvSpPr>
            <a:spLocks noGrp="1"/>
          </p:cNvSpPr>
          <p:nvPr>
            <p:ph type="pic" sz="quarter" idx="14"/>
          </p:nvPr>
        </p:nvSpPr>
        <p:spPr bwMode="auto">
          <a:xfrm>
            <a:off x="4" y="0"/>
            <a:ext cx="9143996" cy="5143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5014F64-000A-40B6-9533-6BAEFD7137FA}" type="datetime1">
              <a:rPr lang="de-DE"/>
              <a:t>18.09.2025</a:t>
            </a:fld>
            <a:endParaRPr lang="de-DE"/>
          </a:p>
        </p:txBody>
      </p:sp>
      <p:sp>
        <p:nvSpPr>
          <p:cNvPr id="11" name="Textplatzhalter 3" descr="Logo Landeshauptstadt München, Referat für Bildung und Sport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96535" y="303213"/>
            <a:ext cx="1130399" cy="385173"/>
          </a:xfrm>
          <a:prstGeom prst="rect">
            <a:avLst/>
          </a:prstGeom>
          <a:blipFill>
            <a:blip r:embed="rId2"/>
            <a:stretch/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  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Inhaltsfolie-Bild-3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Bildplatzhalter 4" descr="Beschreibung einfügen"/>
          <p:cNvSpPr>
            <a:spLocks noGrp="1"/>
          </p:cNvSpPr>
          <p:nvPr>
            <p:ph type="pic" sz="quarter" idx="14"/>
          </p:nvPr>
        </p:nvSpPr>
        <p:spPr bwMode="auto">
          <a:xfrm>
            <a:off x="4" y="0"/>
            <a:ext cx="9143996" cy="5143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A973911-5BE7-4B12-AA76-E8D51190FD6A}" type="datetime1">
              <a:rPr lang="de-DE"/>
              <a:t>18.09.2025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sp>
        <p:nvSpPr>
          <p:cNvPr id="11" name="Textplatzhalter 3" descr="Logo Landeshauptstadt München, Referat für Bildung und Sport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96535" y="303213"/>
            <a:ext cx="1130399" cy="385173"/>
          </a:xfrm>
          <a:prstGeom prst="rect">
            <a:avLst/>
          </a:prstGeom>
          <a:blipFill>
            <a:blip r:embed="rId2"/>
            <a:stretch/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  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Inhaltsfolie-Text-Bild-1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Bildplatzhalter 4" descr="Beschreibung einfügen"/>
          <p:cNvSpPr>
            <a:spLocks noGrp="1"/>
          </p:cNvSpPr>
          <p:nvPr>
            <p:ph type="pic" sz="quarter" idx="14"/>
          </p:nvPr>
        </p:nvSpPr>
        <p:spPr bwMode="auto">
          <a:xfrm>
            <a:off x="5614987" y="303213"/>
            <a:ext cx="3060069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944" y="303213"/>
            <a:ext cx="4631695" cy="5714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2-zeilige Headline (H3)</a:t>
            </a:r>
            <a:br>
              <a:rPr lang="de-DE"/>
            </a:br>
            <a:r>
              <a:rPr lang="de-DE"/>
              <a:t>Arial 20 Pt.</a:t>
            </a:r>
            <a:endParaRPr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944" y="1492250"/>
            <a:ext cx="4631695" cy="2831555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Text, Arial 18Pt.</a:t>
            </a:r>
            <a:endParaRPr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35B9131-8C13-42B9-A7D1-06DFFDEA48FB}" type="datetime1">
              <a:rPr lang="de-DE"/>
              <a:t>18.09.2025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xInhaltsfolie-Text-Bild-2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ildplatzhalter 11" descr="Beschreibung einfügen"/>
          <p:cNvSpPr>
            <a:spLocks noGrp="1"/>
          </p:cNvSpPr>
          <p:nvPr>
            <p:ph type="pic" sz="quarter" idx="14"/>
          </p:nvPr>
        </p:nvSpPr>
        <p:spPr bwMode="auto">
          <a:xfrm>
            <a:off x="468313" y="303213"/>
            <a:ext cx="3044649" cy="2268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68314" y="2777748"/>
            <a:ext cx="3044648" cy="144651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Text, 18 Pt.</a:t>
            </a:r>
            <a:endParaRPr/>
          </a:p>
        </p:txBody>
      </p:sp>
      <p:sp>
        <p:nvSpPr>
          <p:cNvPr id="7" name="Bildplatzhalter 11" descr="Beschreibung einfügen"/>
          <p:cNvSpPr>
            <a:spLocks noGrp="1"/>
          </p:cNvSpPr>
          <p:nvPr>
            <p:ph type="pic" sz="quarter" idx="16"/>
          </p:nvPr>
        </p:nvSpPr>
        <p:spPr bwMode="auto">
          <a:xfrm>
            <a:off x="4105277" y="303213"/>
            <a:ext cx="3044649" cy="2268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105278" y="2777748"/>
            <a:ext cx="3044648" cy="144651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de-DE"/>
              <a:t>Text, 18 Pt.</a:t>
            </a:r>
            <a:endParaRPr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8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7DCA4EB-1CDC-4066-B735-0033919F2A32}" type="datetime1">
              <a:rPr lang="de-DE"/>
              <a:t>18.09.2025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20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Inhaltsfolie-Grafik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303213"/>
            <a:ext cx="6156326" cy="57142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2000"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2-zeilige Headline (H3)</a:t>
            </a:r>
            <a:br>
              <a:rPr lang="de-DE"/>
            </a:br>
            <a:r>
              <a:rPr lang="de-DE"/>
              <a:t>Arial 20 Pt.</a:t>
            </a:r>
            <a:endParaRPr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2A3A3BE-F63E-4ADF-9612-AAFF59CB4A82}" type="datetime1">
              <a:rPr lang="de-DE"/>
              <a:t>18.09.2025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Keyvisual-Full-1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Keyvisual-Full-2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Keyvisual-Full-3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Keyvisual-Full-4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Keyvisual-Full-5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Cover-Keyvisual-Full-6">
    <p:bg bwMode="gray"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el 2"/>
          <p:cNvSpPr>
            <a:spLocks noGrp="1"/>
          </p:cNvSpPr>
          <p:nvPr>
            <p:ph type="title" hasCustomPrompt="1"/>
          </p:nvPr>
        </p:nvSpPr>
        <p:spPr bwMode="auto"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de-DE"/>
              <a:t>Headline (H1),</a:t>
            </a:r>
            <a:br>
              <a:rPr lang="de-DE"/>
            </a:br>
            <a:r>
              <a:rPr lang="de-DE"/>
              <a:t>Arial 45Pt.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Subline</a:t>
            </a:r>
            <a:r>
              <a:rPr lang="de-DE"/>
              <a:t>, Arial 18Pt.</a:t>
            </a:r>
            <a:endParaRPr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#rbs</a:t>
            </a:r>
            <a:endParaRPr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2" name="Grafik 1" descr="Logo Landeshauptstadt München, Referat für Bildung und Sport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96536" y="303213"/>
            <a:ext cx="1130399" cy="3851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theme" Target="../theme/theme1.xml"/><Relationship Id="rId41" Type="http://schemas.openxmlformats.org/officeDocument/2006/relationships/image" Target="../media/image1.png"/><Relationship Id="rId42" Type="http://schemas.openxmlformats.org/officeDocument/2006/relationships/image" Target="../media/media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 bwMode="gray"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 bwMode="gray">
          <a:xfrm>
            <a:off x="468313" y="303213"/>
            <a:ext cx="6156326" cy="900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 bwMode="gray">
          <a:xfrm>
            <a:off x="468313" y="1492250"/>
            <a:ext cx="6948487" cy="2484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 bwMode="gray">
          <a:xfrm>
            <a:off x="468313" y="4756150"/>
            <a:ext cx="615632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 bwMode="gray">
          <a:xfrm>
            <a:off x="6624638" y="4756150"/>
            <a:ext cx="792162" cy="18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F81439-A2CE-4D46-BED9-9B1B42C94F70}" type="datetime1">
              <a:rPr lang="de-DE"/>
              <a:t>18.09.2025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 bwMode="gray">
          <a:xfrm>
            <a:off x="8204200" y="4756150"/>
            <a:ext cx="471488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57ED47-FA08-466E-A144-C3F35D23A156}" type="slidenum">
              <a:rPr lang="de-DE"/>
              <a:t>‹Nr.›</a:t>
            </a:fld>
            <a:endParaRPr lang="de-DE"/>
          </a:p>
        </p:txBody>
      </p:sp>
      <p:pic>
        <p:nvPicPr>
          <p:cNvPr id="11" name="Grafik 10" descr="Logo Landeshauptstadt München, Referat für Bildung und Sport"/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/>
        </p:blipFill>
        <p:spPr bwMode="gray">
          <a:xfrm>
            <a:off x="7696536" y="303213"/>
            <a:ext cx="1130400" cy="385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dt="1" ftr="1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90000"/>
        </a:lnSpc>
        <a:spcBef>
          <a:spcPts val="750"/>
        </a:spcBef>
        <a:buFont typeface="Arial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defTabSz="685800">
        <a:lnSpc>
          <a:spcPct val="90000"/>
        </a:lnSpc>
        <a:spcBef>
          <a:spcPts val="75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defTabSz="685800">
        <a:lnSpc>
          <a:spcPct val="90000"/>
        </a:lnSpc>
        <a:spcBef>
          <a:spcPts val="75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685800">
        <a:lnSpc>
          <a:spcPct val="90000"/>
        </a:lnSpc>
        <a:spcBef>
          <a:spcPts val="75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defTabSz="685800">
        <a:lnSpc>
          <a:spcPct val="90000"/>
        </a:lnSpc>
        <a:spcBef>
          <a:spcPts val="75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17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media3.sv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40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Relationship Id="rId4" Type="http://schemas.openxmlformats.org/officeDocument/2006/relationships/image" Target="../media/media4.svg"/><Relationship Id="rId5" Type="http://schemas.openxmlformats.org/officeDocument/2006/relationships/image" Target="../media/image48.png"/><Relationship Id="rId6" Type="http://schemas.openxmlformats.org/officeDocument/2006/relationships/image" Target="../media/media5.svg"/><Relationship Id="rId7" Type="http://schemas.openxmlformats.org/officeDocument/2006/relationships/image" Target="../media/image49.png"/><Relationship Id="rId8" Type="http://schemas.openxmlformats.org/officeDocument/2006/relationships/image" Target="../media/media6.sv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4849149" y="1333499"/>
            <a:ext cx="4013290" cy="1346200"/>
          </a:xfrm>
        </p:spPr>
        <p:txBody>
          <a:bodyPr/>
          <a:lstStyle/>
          <a:p>
            <a:pPr>
              <a:defRPr/>
            </a:pPr>
            <a:r>
              <a:rPr lang="de-DE">
                <a:ln w="0"/>
              </a:rPr>
              <a:t>Herzlich Willkommen!</a:t>
            </a:r>
            <a:endParaRPr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auto">
          <a:xfrm>
            <a:off x="4887249" y="3076275"/>
            <a:ext cx="3937090" cy="1027351"/>
          </a:xfrm>
        </p:spPr>
        <p:txBody>
          <a:bodyPr/>
          <a:lstStyle/>
          <a:p>
            <a:pPr>
              <a:defRPr/>
            </a:pPr>
            <a:r>
              <a:rPr lang="de-DE" sz="2400">
                <a:ln w="0"/>
              </a:rPr>
              <a:t>Infoabend </a:t>
            </a:r>
            <a:endParaRPr/>
          </a:p>
          <a:p>
            <a:pPr>
              <a:defRPr/>
            </a:pPr>
            <a:endParaRPr lang="de-DE" sz="2400">
              <a:ln w="0"/>
            </a:endParaRPr>
          </a:p>
          <a:p>
            <a:pPr>
              <a:defRPr/>
            </a:pPr>
            <a:r>
              <a:rPr lang="de-DE" sz="2400">
                <a:ln w="0"/>
              </a:rPr>
              <a:t>„Digitale Schule der Zukunft“</a:t>
            </a:r>
            <a:endParaRPr/>
          </a:p>
          <a:p>
            <a:pPr>
              <a:defRPr/>
            </a:pPr>
            <a:endParaRPr lang="de-DE" sz="2400">
              <a:ln w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1555750" y="469106"/>
            <a:ext cx="1213060" cy="12072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Grafik 5" descr="Ein Bild, das Zahnrad, Entwurf, Kreis, Metallwaren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95084" y="674587"/>
            <a:ext cx="772702" cy="80274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1958366" y="3499979"/>
            <a:ext cx="1213060" cy="12072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0938" y="3589950"/>
            <a:ext cx="905850" cy="90585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3270250" y="2164556"/>
            <a:ext cx="1213060" cy="12072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 rot="18886606">
            <a:off x="2230592" y="2874946"/>
            <a:ext cx="1911350" cy="1202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rcRect l="3936" t="22703" r="29569" b="26810"/>
          <a:stretch/>
        </p:blipFill>
        <p:spPr bwMode="auto">
          <a:xfrm rot="18848765">
            <a:off x="2226531" y="3013331"/>
            <a:ext cx="1917390" cy="93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</a:t>
            </a:r>
            <a:br>
              <a:rPr lang="de-DE"/>
            </a:br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0" t="50078" r="50495" b="0"/>
          <a:stretch/>
        </p:blipFill>
        <p:spPr bwMode="auto">
          <a:xfrm>
            <a:off x="261257" y="814467"/>
            <a:ext cx="8597930" cy="41148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</a:t>
            </a:r>
            <a:br>
              <a:rPr lang="de-DE"/>
            </a:br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48245" t="1" r="0" b="49125"/>
          <a:stretch/>
        </p:blipFill>
        <p:spPr bwMode="auto">
          <a:xfrm>
            <a:off x="1344119" y="844446"/>
            <a:ext cx="6455761" cy="41108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</a:t>
            </a:r>
            <a:br>
              <a:rPr lang="de-DE"/>
            </a:br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0" t="48769" r="53959" b="0"/>
          <a:stretch/>
        </p:blipFill>
        <p:spPr bwMode="auto">
          <a:xfrm>
            <a:off x="1601787" y="702681"/>
            <a:ext cx="5940425" cy="42819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</a:t>
            </a:r>
            <a:br>
              <a:rPr lang="de-DE"/>
            </a:br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48000" t="52100" r="0" b="0"/>
          <a:stretch/>
        </p:blipFill>
        <p:spPr bwMode="auto">
          <a:xfrm>
            <a:off x="1383362" y="789482"/>
            <a:ext cx="6913798" cy="412552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4833" y="191270"/>
            <a:ext cx="4883878" cy="27471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33278" y="1963712"/>
            <a:ext cx="5211613" cy="2918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87498" y="482599"/>
            <a:ext cx="5969002" cy="417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5800" y="596851"/>
            <a:ext cx="7772400" cy="3949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17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"/>
            <a:ext cx="4447309" cy="256084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90356" y="2775995"/>
            <a:ext cx="6430741" cy="2367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5350" y="202965"/>
            <a:ext cx="4176649" cy="467383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 bwMode="auto">
          <a:xfrm>
            <a:off x="4925206" y="1420229"/>
            <a:ext cx="30145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Die Rolle des iPads als Heftersatz </a:t>
            </a:r>
            <a:endParaRPr/>
          </a:p>
          <a:p>
            <a:pPr>
              <a:defRPr/>
            </a:pPr>
            <a:r>
              <a:rPr lang="de-DE" sz="1400"/>
              <a:t> 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 sz="1400" b="1"/>
              <a:t>Handschriftliche Einträge</a:t>
            </a:r>
            <a:r>
              <a:rPr lang="de-DE" sz="1400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de-DE" sz="1400"/>
          </a:p>
          <a:p>
            <a:pPr marL="285750" indent="-285750">
              <a:buFont typeface="Arial"/>
              <a:buChar char="•"/>
              <a:defRPr/>
            </a:pPr>
            <a:r>
              <a:rPr lang="de-DE" sz="1400" b="1"/>
              <a:t>Digitale Kompetenzen</a:t>
            </a:r>
            <a:r>
              <a:rPr lang="de-DE" sz="1400"/>
              <a:t> 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de-DE" sz="1400"/>
          </a:p>
          <a:p>
            <a:pPr marL="285750" indent="-285750">
              <a:buFont typeface="Arial"/>
              <a:buChar char="•"/>
              <a:defRPr/>
            </a:pPr>
            <a:r>
              <a:rPr lang="de-DE" sz="1400" b="1"/>
              <a:t>Ergänzendes Werkzeug</a:t>
            </a:r>
            <a:r>
              <a:rPr lang="de-DE" sz="1400"/>
              <a:t> 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11" name="Textfeld 10"/>
          <p:cNvSpPr txBox="1"/>
          <p:nvPr/>
        </p:nvSpPr>
        <p:spPr bwMode="auto">
          <a:xfrm>
            <a:off x="4837431" y="28752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3" name="Textfeld 12"/>
          <p:cNvSpPr txBox="1"/>
          <p:nvPr/>
        </p:nvSpPr>
        <p:spPr bwMode="auto">
          <a:xfrm>
            <a:off x="4682423" y="3465618"/>
            <a:ext cx="325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FF0000"/>
                </a:solidFill>
              </a:rPr>
              <a:t>per Hand angefertigte Arbeiten werden</a:t>
            </a:r>
            <a:endParaRPr/>
          </a:p>
          <a:p>
            <a:pPr>
              <a:defRPr/>
            </a:pPr>
            <a:r>
              <a:rPr lang="de-DE" sz="1400">
                <a:solidFill>
                  <a:srgbClr val="FF0000"/>
                </a:solidFill>
              </a:rPr>
              <a:t> NICHT aus dem Unterricht verdrängt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396459" y="1803090"/>
            <a:ext cx="3517692" cy="248443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de-DE" sz="2000"/>
              <a:t>Nutzungsordnung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de-DE" sz="2000"/>
          </a:p>
          <a:p>
            <a:pPr marL="285750" indent="-285750">
              <a:buFont typeface="Arial"/>
              <a:buChar char="•"/>
              <a:defRPr/>
            </a:pPr>
            <a:r>
              <a:rPr lang="de-DE" sz="2000"/>
              <a:t>Tablet-Regeln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de-DE" sz="2000"/>
          </a:p>
          <a:p>
            <a:pPr marL="285750" indent="-285750">
              <a:buFont typeface="Arial"/>
              <a:buChar char="•"/>
              <a:defRPr/>
            </a:pPr>
            <a:r>
              <a:rPr lang="de-DE" sz="2000"/>
              <a:t>Regeln für Zuhause werden erstellt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de-DE" sz="2000"/>
          </a:p>
          <a:p>
            <a:pPr>
              <a:defRPr/>
            </a:pPr>
            <a:endParaRPr lang="de-DE" sz="2000"/>
          </a:p>
          <a:p>
            <a:pPr>
              <a:defRPr/>
            </a:pPr>
            <a:endParaRPr lang="de-DE" sz="20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8773" y="244928"/>
            <a:ext cx="4747875" cy="4561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2529201" y="847738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>
                <a:ln w="0"/>
              </a:rPr>
              <a:t>Agenda</a:t>
            </a:r>
            <a:endParaRPr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auto">
          <a:xfrm>
            <a:off x="2690187" y="1494301"/>
            <a:ext cx="6453813" cy="140493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b="1">
                <a:solidFill>
                  <a:srgbClr val="7030A0"/>
                </a:solidFill>
              </a:rPr>
              <a:t>D</a:t>
            </a:r>
            <a:r>
              <a:rPr lang="de-DE"/>
              <a:t>igitale </a:t>
            </a:r>
            <a:r>
              <a:rPr lang="de-DE" b="1">
                <a:solidFill>
                  <a:srgbClr val="7030A0"/>
                </a:solidFill>
              </a:rPr>
              <a:t>S</a:t>
            </a:r>
            <a:r>
              <a:rPr lang="de-DE"/>
              <a:t>chule </a:t>
            </a:r>
            <a:r>
              <a:rPr lang="de-DE" b="1">
                <a:solidFill>
                  <a:srgbClr val="7030A0"/>
                </a:solidFill>
              </a:rPr>
              <a:t>d</a:t>
            </a:r>
            <a:r>
              <a:rPr lang="de-DE"/>
              <a:t>er </a:t>
            </a:r>
            <a:r>
              <a:rPr lang="de-DE" b="1">
                <a:solidFill>
                  <a:srgbClr val="7030A0"/>
                </a:solidFill>
              </a:rPr>
              <a:t>Z</a:t>
            </a:r>
            <a:r>
              <a:rPr lang="de-DE"/>
              <a:t>ukunft (</a:t>
            </a:r>
            <a:r>
              <a:rPr lang="de-DE" b="1">
                <a:solidFill>
                  <a:srgbClr val="7030A0"/>
                </a:solidFill>
              </a:rPr>
              <a:t>DSDZ</a:t>
            </a:r>
            <a:r>
              <a:rPr lang="de-DE"/>
              <a:t>)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Zeitplan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Tablets im Unterricht – Anwendungsbeispiele &amp; Erfahrungen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Finanzierung &amp; Beschaffung - Ausblick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Fragerunde </a:t>
            </a:r>
            <a:br>
              <a:rPr lang="de-DE"/>
            </a:b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4" name="Ellipse 3"/>
          <p:cNvSpPr/>
          <p:nvPr/>
        </p:nvSpPr>
        <p:spPr bwMode="auto">
          <a:xfrm>
            <a:off x="267842" y="3428678"/>
            <a:ext cx="1224407" cy="1232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" name="Grafik 1" descr="Ein Bild, das Zahnrad, Entwurf, Kreis, Metallwaren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8022" y="3630955"/>
            <a:ext cx="772702" cy="80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 - Erfahrungen</a:t>
            </a:r>
            <a:br>
              <a:rPr lang="de-DE"/>
            </a:br>
            <a:endParaRPr lang="de-DE"/>
          </a:p>
        </p:txBody>
      </p:sp>
      <p:pic>
        <p:nvPicPr>
          <p:cNvPr id="14340" name="Picture 4" descr="Google Formulare-Antwortdiagramm. Titel der Frage: Würdest du dich rückblickend wieder für eine iPad-Klasse entscheiden?. Anzahl der Antworten: 34 Antworten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4800" y="931949"/>
            <a:ext cx="8534400" cy="3591560"/>
          </a:xfrm>
          <a:prstGeom prst="rect">
            <a:avLst/>
          </a:prstGeom>
          <a:noFill/>
        </p:spPr>
      </p:pic>
      <p:pic>
        <p:nvPicPr>
          <p:cNvPr id="2" name="Grafik 1" descr="Ein Bild, das Zahnrad, Entwurf, Kreis, Metallwaren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02985" y="931949"/>
            <a:ext cx="772702" cy="802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 - Erfahrungen</a:t>
            </a:r>
            <a:br>
              <a:rPr lang="de-DE"/>
            </a:br>
            <a:endParaRPr lang="de-DE"/>
          </a:p>
        </p:txBody>
      </p:sp>
      <p:sp>
        <p:nvSpPr>
          <p:cNvPr id="2" name="Ovale Legende 1"/>
          <p:cNvSpPr/>
          <p:nvPr/>
        </p:nvSpPr>
        <p:spPr bwMode="auto">
          <a:xfrm>
            <a:off x="130609" y="1028680"/>
            <a:ext cx="3451803" cy="2515027"/>
          </a:xfrm>
          <a:prstGeom prst="wedgeEllipseCallout">
            <a:avLst>
              <a:gd name="adj1" fmla="val 56231"/>
              <a:gd name="adj2" fmla="val 29912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„Ich hab nie irgendwelche Hefte oder so vergessen weil ich mein iPad immer mitgenommen habe.“</a:t>
            </a:r>
            <a:endParaRPr/>
          </a:p>
          <a:p>
            <a:pPr algn="ctr">
              <a:defRPr/>
            </a:pPr>
            <a:br>
              <a:rPr lang="de-DE">
                <a:solidFill>
                  <a:schemeClr val="tx1"/>
                </a:solidFill>
              </a:rPr>
            </a:br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Ovale Legende 2"/>
          <p:cNvSpPr/>
          <p:nvPr/>
        </p:nvSpPr>
        <p:spPr bwMode="auto">
          <a:xfrm>
            <a:off x="3438525" y="936985"/>
            <a:ext cx="2123065" cy="1168906"/>
          </a:xfrm>
          <a:prstGeom prst="wedgeEllipseCallout">
            <a:avLst>
              <a:gd name="adj1" fmla="val -10847"/>
              <a:gd name="adj2" fmla="val 8816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„Es war alles Einfach“</a:t>
            </a:r>
            <a:endParaRPr/>
          </a:p>
          <a:p>
            <a:pPr>
              <a:defRPr/>
            </a:pPr>
            <a:br>
              <a:rPr lang="de-DE"/>
            </a:br>
            <a:endParaRPr lang="de-DE"/>
          </a:p>
        </p:txBody>
      </p:sp>
      <p:sp>
        <p:nvSpPr>
          <p:cNvPr id="24" name="Ovale Legende 23"/>
          <p:cNvSpPr/>
          <p:nvPr/>
        </p:nvSpPr>
        <p:spPr bwMode="auto">
          <a:xfrm>
            <a:off x="4686884" y="3439863"/>
            <a:ext cx="4399827" cy="1479231"/>
          </a:xfrm>
          <a:prstGeom prst="wedgeEllipseCallout">
            <a:avLst>
              <a:gd name="adj1" fmla="val -46338"/>
              <a:gd name="adj2" fmla="val -5191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defRPr/>
            </a:pPr>
            <a:endParaRPr lang="de-DE">
              <a:solidFill>
                <a:srgbClr val="202124"/>
              </a:solidFill>
              <a:latin typeface="+mj-lt"/>
            </a:endParaRPr>
          </a:p>
          <a:p>
            <a:pPr algn="ctr">
              <a:spcBef>
                <a:spcPts val="300"/>
              </a:spcBef>
              <a:defRPr/>
            </a:pPr>
            <a:endParaRPr lang="de-DE">
              <a:solidFill>
                <a:srgbClr val="202124"/>
              </a:solidFill>
              <a:latin typeface="+mj-lt"/>
            </a:endParaRPr>
          </a:p>
          <a:p>
            <a:pPr algn="ctr">
              <a:spcBef>
                <a:spcPts val="300"/>
              </a:spcBef>
              <a:defRPr/>
            </a:pPr>
            <a:r>
              <a:rPr lang="de-DE">
                <a:solidFill>
                  <a:srgbClr val="202124"/>
                </a:solidFill>
                <a:latin typeface="+mj-lt"/>
              </a:rPr>
              <a:t>„Dass ich alles was ich auf dem </a:t>
            </a:r>
            <a:r>
              <a:rPr lang="de-DE">
                <a:solidFill>
                  <a:srgbClr val="202124"/>
                </a:solidFill>
                <a:latin typeface="+mj-lt"/>
              </a:rPr>
              <a:t>ipad</a:t>
            </a:r>
            <a:r>
              <a:rPr lang="de-DE">
                <a:solidFill>
                  <a:srgbClr val="202124"/>
                </a:solidFill>
                <a:latin typeface="+mj-lt"/>
              </a:rPr>
              <a:t> gemacht habe auch auf dem Handy hatte durch </a:t>
            </a:r>
            <a:r>
              <a:rPr lang="de-DE">
                <a:solidFill>
                  <a:srgbClr val="202124"/>
                </a:solidFill>
                <a:latin typeface="+mj-lt"/>
              </a:rPr>
              <a:t>bycs</a:t>
            </a:r>
            <a:r>
              <a:rPr lang="de-DE">
                <a:solidFill>
                  <a:srgbClr val="202124"/>
                </a:solidFill>
                <a:latin typeface="+mj-lt"/>
              </a:rPr>
              <a:t> „</a:t>
            </a:r>
            <a:endParaRPr/>
          </a:p>
          <a:p>
            <a:pPr algn="ctr">
              <a:defRPr/>
            </a:pPr>
            <a:br>
              <a:rPr lang="de-DE">
                <a:solidFill>
                  <a:schemeClr val="tx1"/>
                </a:solidFill>
              </a:rPr>
            </a:br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Ovale Legende 25"/>
          <p:cNvSpPr/>
          <p:nvPr/>
        </p:nvSpPr>
        <p:spPr bwMode="auto">
          <a:xfrm>
            <a:off x="101166" y="4179479"/>
            <a:ext cx="3974379" cy="666671"/>
          </a:xfrm>
          <a:prstGeom prst="wedgeEllipseCallout">
            <a:avLst>
              <a:gd name="adj1" fmla="val 42611"/>
              <a:gd name="adj2" fmla="val -172334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„Die Ordnung ohne viele Blätter“</a:t>
            </a:r>
            <a:endParaRPr/>
          </a:p>
          <a:p>
            <a:pPr>
              <a:defRPr/>
            </a:pPr>
            <a:br>
              <a:rPr lang="de-DE"/>
            </a:br>
            <a:endParaRPr lang="de-DE"/>
          </a:p>
        </p:txBody>
      </p:sp>
      <p:sp>
        <p:nvSpPr>
          <p:cNvPr id="27" name="Ovale Legende 26"/>
          <p:cNvSpPr/>
          <p:nvPr/>
        </p:nvSpPr>
        <p:spPr bwMode="auto">
          <a:xfrm>
            <a:off x="5561591" y="581891"/>
            <a:ext cx="2970212" cy="2515027"/>
          </a:xfrm>
          <a:prstGeom prst="wedgeEllipseCallout">
            <a:avLst>
              <a:gd name="adj1" fmla="val -79258"/>
              <a:gd name="adj2" fmla="val 38589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rgbClr val="202124"/>
                </a:solidFill>
              </a:rPr>
              <a:t>„Das Arbeiten hat viel mehr Spaß gemacht und man hat viel mehr Motivation“</a:t>
            </a:r>
            <a:endParaRPr/>
          </a:p>
          <a:p>
            <a:pPr>
              <a:defRPr/>
            </a:pPr>
            <a:br>
              <a:rPr lang="de-DE"/>
            </a:br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582410" y="2548639"/>
            <a:ext cx="1104474" cy="2484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br>
              <a:rPr lang="de-DE" sz="3200"/>
            </a:br>
            <a:r>
              <a:rPr lang="de-DE" sz="1800" i="1"/>
              <a:t>„Ich weiß nicht, ob mein Kind wirklich mitarbeitet oder nur am Tablet spielt.“</a:t>
            </a:r>
            <a:br>
              <a:rPr lang="de-DE" sz="1800" i="1"/>
            </a:br>
            <a:br>
              <a:rPr lang="de-DE" sz="1800" i="1"/>
            </a:br>
            <a:br>
              <a:rPr lang="de-DE" sz="1800" i="1"/>
            </a:br>
            <a:br>
              <a:rPr lang="de-DE" sz="1800" i="1"/>
            </a:br>
            <a:r>
              <a:rPr lang="de-DE" sz="1800" i="1"/>
              <a:t>„Auch zu Hause fällt es mir schwer, die Bildschirmzeit zu kontrollieren.“</a:t>
            </a:r>
            <a:endParaRPr lang="de-DE" sz="1800"/>
          </a:p>
        </p:txBody>
      </p:sp>
      <p:sp>
        <p:nvSpPr>
          <p:cNvPr id="10" name="Titel 1"/>
          <p:cNvSpPr txBox="1"/>
          <p:nvPr/>
        </p:nvSpPr>
        <p:spPr bwMode="gray">
          <a:xfrm>
            <a:off x="4869453" y="1492251"/>
            <a:ext cx="3806235" cy="1346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62562" y="2286001"/>
            <a:ext cx="2042780" cy="1104900"/>
          </a:xfrm>
          <a:prstGeom prst="rect">
            <a:avLst/>
          </a:prstGeom>
        </p:spPr>
      </p:pic>
      <p:pic>
        <p:nvPicPr>
          <p:cNvPr id="12" name="Picture 2" descr="Classroom App Tutorial deutsch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05347" y="517575"/>
            <a:ext cx="1732196" cy="974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313" y="339363"/>
            <a:ext cx="6165807" cy="900112"/>
          </a:xfrm>
        </p:spPr>
        <p:txBody>
          <a:bodyPr/>
          <a:lstStyle/>
          <a:p>
            <a:pPr>
              <a:defRPr/>
            </a:pPr>
            <a:r>
              <a:rPr lang="de-DE"/>
              <a:t>Weitere Bedenken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Ablenkung und Konzentrationsverlust</a:t>
            </a:r>
            <a:endParaRPr lang="de-DE" b="1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Datenschutz und Cybersicherheit</a:t>
            </a:r>
            <a:endParaRPr lang="de-DE" b="1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Verlust von sozialen und basalen Fähigkeiten</a:t>
            </a:r>
            <a:endParaRPr lang="de-DE" b="1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/>
              <a:t>Gesundheitliche Auswirkungen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de-DE" b="1"/>
              <a:t>…</a:t>
            </a:r>
            <a:br>
              <a:rPr lang="de-DE"/>
            </a:br>
            <a:endParaRPr lang="de-DE"/>
          </a:p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23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99200" y="1614487"/>
            <a:ext cx="1905000" cy="236219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6135254" y="1568882"/>
            <a:ext cx="2232891" cy="248443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3887051" y="394689"/>
            <a:ext cx="1836742" cy="438483"/>
          </a:xfrm>
        </p:spPr>
        <p:txBody>
          <a:bodyPr/>
          <a:lstStyle/>
          <a:p>
            <a:pPr>
              <a:defRPr/>
            </a:pPr>
            <a:r>
              <a:rPr lang="de-DE"/>
              <a:t>Zeitplan</a:t>
            </a:r>
            <a:endParaRPr/>
          </a:p>
        </p:txBody>
      </p:sp>
      <p:cxnSp>
        <p:nvCxnSpPr>
          <p:cNvPr id="7" name="Gerade Verbindung 6"/>
          <p:cNvCxnSpPr>
            <a:cxnSpLocks/>
          </p:cNvCxnSpPr>
          <p:nvPr/>
        </p:nvCxnSpPr>
        <p:spPr bwMode="auto">
          <a:xfrm>
            <a:off x="2672529" y="2176752"/>
            <a:ext cx="0" cy="86994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1" name="Gerade Verbindung 6"/>
          <p:cNvCxnSpPr>
            <a:cxnSpLocks/>
          </p:cNvCxnSpPr>
          <p:nvPr/>
        </p:nvCxnSpPr>
        <p:spPr bwMode="auto">
          <a:xfrm>
            <a:off x="6938320" y="2170987"/>
            <a:ext cx="1150" cy="1829083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 bwMode="auto">
          <a:xfrm>
            <a:off x="5551478" y="4027702"/>
            <a:ext cx="2773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April (nach Osterferien)</a:t>
            </a:r>
            <a:endParaRPr/>
          </a:p>
          <a:p>
            <a:pPr algn="ctr">
              <a:defRPr/>
            </a:pPr>
            <a:r>
              <a:rPr lang="de-DE" sz="1400"/>
              <a:t>Start DSDZ an der RDR</a:t>
            </a:r>
            <a:endParaRPr/>
          </a:p>
        </p:txBody>
      </p:sp>
      <p:cxnSp>
        <p:nvCxnSpPr>
          <p:cNvPr id="15" name="Gerade Verbindung mit Pfeil 14"/>
          <p:cNvCxnSpPr>
            <a:cxnSpLocks/>
          </p:cNvCxnSpPr>
          <p:nvPr/>
        </p:nvCxnSpPr>
        <p:spPr bwMode="auto">
          <a:xfrm>
            <a:off x="2672528" y="2693646"/>
            <a:ext cx="4265791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 bwMode="auto">
          <a:xfrm>
            <a:off x="3049342" y="2366680"/>
            <a:ext cx="337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Beschaffung der Geräte durch die Eltern </a:t>
            </a:r>
            <a:endParaRPr/>
          </a:p>
        </p:txBody>
      </p:sp>
      <p:sp>
        <p:nvSpPr>
          <p:cNvPr id="23" name="Textfeld 22"/>
          <p:cNvSpPr txBox="1"/>
          <p:nvPr/>
        </p:nvSpPr>
        <p:spPr bwMode="auto">
          <a:xfrm>
            <a:off x="3018011" y="2721278"/>
            <a:ext cx="3654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(über Partnerfirma der Schule oder Privat)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0" y="0"/>
            <a:ext cx="242840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 bwMode="auto">
          <a:xfrm>
            <a:off x="235494" y="4087318"/>
            <a:ext cx="3157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September</a:t>
            </a:r>
            <a:endParaRPr/>
          </a:p>
          <a:p>
            <a:pPr algn="ctr">
              <a:defRPr/>
            </a:pPr>
            <a:r>
              <a:rPr lang="de-DE" sz="1400"/>
              <a:t>1. Elternabend - Grundinformationen</a:t>
            </a:r>
            <a:endParaRPr/>
          </a:p>
        </p:txBody>
      </p:sp>
      <p:cxnSp>
        <p:nvCxnSpPr>
          <p:cNvPr id="5" name="Gerade Verbindung 4"/>
          <p:cNvCxnSpPr>
            <a:cxnSpLocks/>
          </p:cNvCxnSpPr>
          <p:nvPr/>
        </p:nvCxnSpPr>
        <p:spPr bwMode="auto">
          <a:xfrm>
            <a:off x="1747782" y="3338896"/>
            <a:ext cx="0" cy="74842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 bwMode="auto">
          <a:xfrm>
            <a:off x="987034" y="1175162"/>
            <a:ext cx="33709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November</a:t>
            </a:r>
            <a:endParaRPr/>
          </a:p>
          <a:p>
            <a:pPr algn="ctr">
              <a:defRPr/>
            </a:pPr>
            <a:r>
              <a:rPr lang="de-DE" sz="1400"/>
              <a:t>2. Elternabend</a:t>
            </a:r>
            <a:endParaRPr/>
          </a:p>
          <a:p>
            <a:pPr algn="ctr">
              <a:defRPr/>
            </a:pPr>
            <a:r>
              <a:rPr lang="de-DE" sz="1400"/>
              <a:t>Geräteauswahl, Anschaffung, Finanzierung</a:t>
            </a:r>
            <a:endParaRPr/>
          </a:p>
        </p:txBody>
      </p:sp>
      <p:sp>
        <p:nvSpPr>
          <p:cNvPr id="2" name="Pfeil nach rechts 1"/>
          <p:cNvSpPr/>
          <p:nvPr/>
        </p:nvSpPr>
        <p:spPr bwMode="auto">
          <a:xfrm>
            <a:off x="589605" y="2926507"/>
            <a:ext cx="8147360" cy="5399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2735260" y="463891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Finanzierung &amp; Beschaffung</a:t>
            </a:r>
            <a:endParaRPr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auto">
          <a:xfrm>
            <a:off x="2735260" y="1033180"/>
            <a:ext cx="5940425" cy="140493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de-DE"/>
              <a:t>Die 1:1 Ausstattung der Schülerinnen und Schüler erfolgt durch Elternfinanzierung </a:t>
            </a:r>
            <a:br>
              <a:rPr lang="de-DE"/>
            </a:br>
            <a:r>
              <a:rPr lang="de-DE"/>
              <a:t>(Eigenanteil zwischen 150 und 250€)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Förderung in Höhe von 350€ pro Gerät und Kind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Schule gibt Modell mit technischen Mindestanforderungen vor</a:t>
            </a:r>
            <a:endParaRPr lang="de-DE" sz="1050"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Erhalt der Förderung nach Kauf und „Prüfverfahren“ ! </a:t>
            </a:r>
            <a:r>
              <a:rPr lang="de-DE"/>
              <a:t> Rechnung behalten</a:t>
            </a:r>
            <a:endParaRPr lang="de-DE" sz="1050"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Kauf </a:t>
            </a:r>
            <a:r>
              <a:rPr lang="de-DE" b="1"/>
              <a:t>erst </a:t>
            </a:r>
            <a:r>
              <a:rPr lang="de-DE" b="1" u="sng"/>
              <a:t>nach Aufforderung durch</a:t>
            </a:r>
            <a:r>
              <a:rPr lang="de-DE" b="1"/>
              <a:t> </a:t>
            </a:r>
            <a:r>
              <a:rPr lang="de-DE"/>
              <a:t>die Schule: </a:t>
            </a:r>
            <a:endParaRPr/>
          </a:p>
          <a:p>
            <a:pPr>
              <a:defRPr/>
            </a:pPr>
            <a:r>
              <a:rPr lang="de-DE">
                <a:solidFill>
                  <a:srgbClr val="FF0000"/>
                </a:solidFill>
              </a:rPr>
              <a:t>     ! Ansonsten keine Förderung möglich !</a:t>
            </a:r>
            <a:endParaRPr lang="de-DE" sz="105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Unterstützung von einkommensschwachen Familien: Ratenzahlung, Förderung SGB II, …</a:t>
            </a:r>
            <a:endParaRPr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459704"/>
          </a:xfrm>
        </p:spPr>
        <p:txBody>
          <a:bodyPr/>
          <a:lstStyle/>
          <a:p>
            <a:pPr>
              <a:defRPr/>
            </a:pPr>
            <a:r>
              <a:rPr lang="de-DE"/>
              <a:t>Finanzierung &amp; Beschaffung</a:t>
            </a:r>
            <a:br>
              <a:rPr lang="de-DE"/>
            </a:br>
            <a:r>
              <a:rPr lang="de-DE" sz="1800"/>
              <a:t>Antrag erfolgt über www.dsdz.bayern.de</a:t>
            </a:r>
            <a:br>
              <a:rPr lang="de-DE"/>
            </a:b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9B81C3-5D42-49B7-B05B-072F5507494F}" type="datetime1">
              <a:rPr lang="de-DE"/>
              <a:t>18.09.2025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57ED47-FA08-466E-A144-C3F35D23A156}" type="slidenum">
              <a:rPr lang="de-DE"/>
              <a:t>26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5339" y="1080441"/>
            <a:ext cx="7024732" cy="1491309"/>
          </a:xfrm>
          <a:prstGeom prst="rect">
            <a:avLst/>
          </a:prstGeom>
          <a:ln w="28575">
            <a:solidFill>
              <a:schemeClr val="accent2">
                <a:lumMod val="90000"/>
              </a:schemeClr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5339" y="2705990"/>
            <a:ext cx="3790949" cy="1738608"/>
          </a:xfrm>
          <a:prstGeom prst="rect">
            <a:avLst/>
          </a:prstGeom>
          <a:ln w="28575">
            <a:solidFill>
              <a:schemeClr val="accent2">
                <a:lumMod val="90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26845" y="2705990"/>
            <a:ext cx="3587748" cy="2150897"/>
          </a:xfrm>
          <a:prstGeom prst="rect">
            <a:avLst/>
          </a:prstGeom>
          <a:ln w="28575">
            <a:solidFill>
              <a:schemeClr val="accent2">
                <a:lumMod val="90000"/>
              </a:schemeClr>
            </a:solidFill>
          </a:ln>
        </p:spPr>
      </p:pic>
      <p:sp>
        <p:nvSpPr>
          <p:cNvPr id="14" name="Textfeld 13"/>
          <p:cNvSpPr txBox="1"/>
          <p:nvPr/>
        </p:nvSpPr>
        <p:spPr bwMode="auto">
          <a:xfrm>
            <a:off x="468313" y="13652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1.</a:t>
            </a:r>
            <a:endParaRPr/>
          </a:p>
        </p:txBody>
      </p:sp>
      <p:sp>
        <p:nvSpPr>
          <p:cNvPr id="15" name="Textfeld 14"/>
          <p:cNvSpPr txBox="1"/>
          <p:nvPr/>
        </p:nvSpPr>
        <p:spPr bwMode="auto">
          <a:xfrm>
            <a:off x="468313" y="26718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2.</a:t>
            </a:r>
            <a:endParaRPr/>
          </a:p>
        </p:txBody>
      </p:sp>
      <p:sp>
        <p:nvSpPr>
          <p:cNvPr id="16" name="Textfeld 15"/>
          <p:cNvSpPr txBox="1"/>
          <p:nvPr/>
        </p:nvSpPr>
        <p:spPr bwMode="auto">
          <a:xfrm>
            <a:off x="4849818" y="262672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3.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 bwMode="auto">
          <a:xfrm>
            <a:off x="346363" y="3774688"/>
            <a:ext cx="8451273" cy="13023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 b="1">
                <a:solidFill>
                  <a:schemeClr val="tx1"/>
                </a:solidFill>
              </a:rPr>
              <a:t>Kauf erst </a:t>
            </a:r>
            <a:r>
              <a:rPr lang="de-DE" sz="2000" b="1" u="sng">
                <a:solidFill>
                  <a:schemeClr val="tx1"/>
                </a:solidFill>
              </a:rPr>
              <a:t>nach Aufforderung durch die Schule</a:t>
            </a:r>
            <a:r>
              <a:rPr lang="de-DE" sz="2000">
                <a:solidFill>
                  <a:schemeClr val="tx1"/>
                </a:solidFill>
              </a:rPr>
              <a:t>: </a:t>
            </a:r>
            <a:endParaRPr/>
          </a:p>
          <a:p>
            <a:pPr algn="ctr">
              <a:defRPr/>
            </a:pPr>
            <a:r>
              <a:rPr lang="de-DE" sz="2000">
                <a:solidFill>
                  <a:srgbClr val="FF0000"/>
                </a:solidFill>
              </a:rPr>
              <a:t>     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9470" y="391523"/>
            <a:ext cx="2773615" cy="2978150"/>
          </a:xfrm>
          <a:prstGeom prst="rect">
            <a:avLst/>
          </a:prstGeom>
          <a:ln w="28575">
            <a:solidFill>
              <a:schemeClr val="accent2">
                <a:lumMod val="90000"/>
              </a:schemeClr>
            </a:solidFill>
          </a:ln>
        </p:spPr>
      </p:pic>
      <p:sp>
        <p:nvSpPr>
          <p:cNvPr id="8" name="Textfeld 7"/>
          <p:cNvSpPr txBox="1"/>
          <p:nvPr/>
        </p:nvSpPr>
        <p:spPr bwMode="auto">
          <a:xfrm>
            <a:off x="128553" y="3190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4.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51859" y="391524"/>
            <a:ext cx="2847412" cy="2978150"/>
          </a:xfrm>
          <a:prstGeom prst="rect">
            <a:avLst/>
          </a:prstGeom>
          <a:ln w="28575">
            <a:solidFill>
              <a:schemeClr val="accent2">
                <a:lumMod val="90000"/>
              </a:schemeClr>
            </a:solidFill>
          </a:ln>
        </p:spPr>
      </p:pic>
      <p:sp>
        <p:nvSpPr>
          <p:cNvPr id="13" name="Textfeld 12"/>
          <p:cNvSpPr txBox="1"/>
          <p:nvPr/>
        </p:nvSpPr>
        <p:spPr bwMode="auto">
          <a:xfrm>
            <a:off x="3313912" y="3190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/>
              <a:t>5.</a:t>
            </a:r>
            <a:endParaRPr/>
          </a:p>
        </p:txBody>
      </p:sp>
      <p:sp>
        <p:nvSpPr>
          <p:cNvPr id="16" name="Rechteck 15"/>
          <p:cNvSpPr/>
          <p:nvPr/>
        </p:nvSpPr>
        <p:spPr bwMode="auto">
          <a:xfrm>
            <a:off x="6653068" y="2842623"/>
            <a:ext cx="1911784" cy="527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chemeClr val="tx1"/>
                </a:solidFill>
              </a:rPr>
              <a:t>usw.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3887051" y="394689"/>
            <a:ext cx="1836742" cy="438483"/>
          </a:xfrm>
        </p:spPr>
        <p:txBody>
          <a:bodyPr/>
          <a:lstStyle/>
          <a:p>
            <a:pPr>
              <a:defRPr/>
            </a:pPr>
            <a:r>
              <a:rPr lang="de-DE"/>
              <a:t>Zeitplan</a:t>
            </a:r>
            <a:endParaRPr/>
          </a:p>
        </p:txBody>
      </p:sp>
      <p:cxnSp>
        <p:nvCxnSpPr>
          <p:cNvPr id="7" name="Gerade Verbindung 6"/>
          <p:cNvCxnSpPr>
            <a:cxnSpLocks/>
          </p:cNvCxnSpPr>
          <p:nvPr/>
        </p:nvCxnSpPr>
        <p:spPr bwMode="auto">
          <a:xfrm>
            <a:off x="2672529" y="2176752"/>
            <a:ext cx="0" cy="86994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1" name="Gerade Verbindung 6"/>
          <p:cNvCxnSpPr>
            <a:cxnSpLocks/>
          </p:cNvCxnSpPr>
          <p:nvPr/>
        </p:nvCxnSpPr>
        <p:spPr bwMode="auto">
          <a:xfrm>
            <a:off x="6938320" y="2170987"/>
            <a:ext cx="1150" cy="1829083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 bwMode="auto">
          <a:xfrm>
            <a:off x="5551478" y="4027702"/>
            <a:ext cx="2773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April (nach Osterferien)</a:t>
            </a:r>
            <a:endParaRPr/>
          </a:p>
          <a:p>
            <a:pPr algn="ctr">
              <a:defRPr/>
            </a:pPr>
            <a:r>
              <a:rPr lang="de-DE" sz="1400"/>
              <a:t>Start DSDZ an der RDR</a:t>
            </a:r>
            <a:endParaRPr/>
          </a:p>
        </p:txBody>
      </p:sp>
      <p:cxnSp>
        <p:nvCxnSpPr>
          <p:cNvPr id="15" name="Gerade Verbindung mit Pfeil 14"/>
          <p:cNvCxnSpPr>
            <a:cxnSpLocks/>
          </p:cNvCxnSpPr>
          <p:nvPr/>
        </p:nvCxnSpPr>
        <p:spPr bwMode="auto">
          <a:xfrm>
            <a:off x="2672528" y="2693646"/>
            <a:ext cx="4265791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auto">
          <a:xfrm>
            <a:off x="3018011" y="2721278"/>
            <a:ext cx="3654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(über Partnerfirma der Schule oder Privat)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0" y="0"/>
            <a:ext cx="242840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 bwMode="auto">
          <a:xfrm>
            <a:off x="295015" y="4221991"/>
            <a:ext cx="3157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September</a:t>
            </a:r>
            <a:endParaRPr/>
          </a:p>
          <a:p>
            <a:pPr algn="ctr">
              <a:defRPr/>
            </a:pPr>
            <a:r>
              <a:rPr lang="de-DE" sz="1400"/>
              <a:t>1. Elternabend - Grundinformationen</a:t>
            </a:r>
            <a:endParaRPr/>
          </a:p>
        </p:txBody>
      </p:sp>
      <p:cxnSp>
        <p:nvCxnSpPr>
          <p:cNvPr id="5" name="Gerade Verbindung 4"/>
          <p:cNvCxnSpPr>
            <a:cxnSpLocks/>
          </p:cNvCxnSpPr>
          <p:nvPr/>
        </p:nvCxnSpPr>
        <p:spPr bwMode="auto">
          <a:xfrm>
            <a:off x="1747782" y="3338896"/>
            <a:ext cx="0" cy="914939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 bwMode="auto">
          <a:xfrm>
            <a:off x="987034" y="1175162"/>
            <a:ext cx="33709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November</a:t>
            </a:r>
            <a:endParaRPr/>
          </a:p>
          <a:p>
            <a:pPr algn="ctr">
              <a:defRPr/>
            </a:pPr>
            <a:r>
              <a:rPr lang="de-DE" sz="1400"/>
              <a:t>2. Elternabend</a:t>
            </a:r>
            <a:endParaRPr/>
          </a:p>
          <a:p>
            <a:pPr algn="ctr">
              <a:defRPr/>
            </a:pPr>
            <a:r>
              <a:rPr lang="de-DE" sz="1400"/>
              <a:t>Geräteauswahl, Anschaffung, Finanzierung</a:t>
            </a:r>
            <a:endParaRPr/>
          </a:p>
        </p:txBody>
      </p:sp>
      <p:sp>
        <p:nvSpPr>
          <p:cNvPr id="2" name="Pfeil nach rechts 1"/>
          <p:cNvSpPr/>
          <p:nvPr/>
        </p:nvSpPr>
        <p:spPr bwMode="auto">
          <a:xfrm>
            <a:off x="589605" y="2926507"/>
            <a:ext cx="8147360" cy="5399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Textfeld 2"/>
          <p:cNvSpPr txBox="1"/>
          <p:nvPr/>
        </p:nvSpPr>
        <p:spPr bwMode="auto">
          <a:xfrm>
            <a:off x="3018011" y="2365276"/>
            <a:ext cx="337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Beschaffung der Geräte durch die Eltern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68313" y="390643"/>
            <a:ext cx="6156326" cy="571422"/>
          </a:xfrm>
        </p:spPr>
        <p:txBody>
          <a:bodyPr/>
          <a:lstStyle/>
          <a:p>
            <a:pPr>
              <a:defRPr/>
            </a:pPr>
            <a:r>
              <a:rPr lang="de-DE" sz="3000"/>
              <a:t>Noch Fragen?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75705" y="962065"/>
            <a:ext cx="1378486" cy="16804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2167379" y="2368551"/>
            <a:ext cx="3332876" cy="277494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4407615" y="676354"/>
            <a:ext cx="4434047" cy="2774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3176" t="0" r="1421" b="4346"/>
          <a:stretch/>
        </p:blipFill>
        <p:spPr bwMode="auto">
          <a:xfrm>
            <a:off x="3003990" y="2277352"/>
            <a:ext cx="5536602" cy="2728351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2632316" y="721301"/>
            <a:ext cx="6279951" cy="859064"/>
          </a:xfrm>
        </p:spPr>
        <p:txBody>
          <a:bodyPr/>
          <a:lstStyle/>
          <a:p>
            <a:pPr>
              <a:defRPr/>
            </a:pPr>
            <a:r>
              <a:rPr lang="de-DE"/>
              <a:t>Digitale Schule der Zukunft (DSDZ)</a:t>
            </a:r>
            <a:br>
              <a:rPr lang="de-DE"/>
            </a:br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auto">
          <a:xfrm>
            <a:off x="2706340" y="1322955"/>
            <a:ext cx="5940425" cy="1404937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de-DE"/>
              <a:t>Projekt des Freistaats Bayern zum Lernen mit mobilen Endgeräten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de-DE"/>
              <a:t>Ziel: Ermöglichung von zeitgemäßem Lernen in einer digitalen Welt</a:t>
            </a:r>
            <a:endParaRPr/>
          </a:p>
        </p:txBody>
      </p:sp>
      <p:sp>
        <p:nvSpPr>
          <p:cNvPr id="4" name="Ellipse 3"/>
          <p:cNvSpPr/>
          <p:nvPr/>
        </p:nvSpPr>
        <p:spPr bwMode="auto">
          <a:xfrm>
            <a:off x="256565" y="1753729"/>
            <a:ext cx="1250951" cy="12072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Ellipse 4"/>
          <p:cNvSpPr/>
          <p:nvPr/>
        </p:nvSpPr>
        <p:spPr bwMode="auto">
          <a:xfrm>
            <a:off x="1597369" y="343415"/>
            <a:ext cx="1034947" cy="1100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 rot="18886606">
            <a:off x="542126" y="1123142"/>
            <a:ext cx="1911350" cy="124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rcRect l="3936" t="22703" r="29569" b="26810"/>
          <a:stretch/>
        </p:blipFill>
        <p:spPr bwMode="auto">
          <a:xfrm rot="18848765">
            <a:off x="535227" y="1262641"/>
            <a:ext cx="1917390" cy="965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 bwMode="auto">
          <a:xfrm>
            <a:off x="267842" y="3428678"/>
            <a:ext cx="1224407" cy="12322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4" descr="Ein Bild, das Zahnrad, Entwurf, Kreis, Metallwaren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8022" y="3630955"/>
            <a:ext cx="772702" cy="80274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66057" y="193184"/>
            <a:ext cx="4267200" cy="27717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rcRect l="0" t="0" r="3507" b="4567"/>
          <a:stretch/>
        </p:blipFill>
        <p:spPr bwMode="auto">
          <a:xfrm>
            <a:off x="2444891" y="473214"/>
            <a:ext cx="1675662" cy="98523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2361573" y="2918990"/>
            <a:ext cx="6810506" cy="201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DE" b="1"/>
              <a:t>Moderne Lernformate &amp; aktive Mediennutzung</a:t>
            </a:r>
            <a:br>
              <a:rPr lang="de-DE"/>
            </a:br>
            <a:r>
              <a:rPr lang="de-DE"/>
              <a:t>Lernprodukte wie Präsentationen, Podcasts oder Klassenblogs, </a:t>
            </a:r>
            <a:endParaRPr/>
          </a:p>
          <a:p>
            <a:pPr>
              <a:buNone/>
              <a:defRPr/>
            </a:pPr>
            <a:endParaRPr lang="de-DE" b="1"/>
          </a:p>
          <a:p>
            <a:pPr marL="285750" indent="-285750">
              <a:buFont typeface="Arial"/>
              <a:buChar char="•"/>
              <a:defRPr/>
            </a:pPr>
            <a:r>
              <a:rPr lang="de-DE" b="1"/>
              <a:t>Flexibles, individuelles </a:t>
            </a:r>
            <a:r>
              <a:rPr lang="de-DE" b="1"/>
              <a:t>orts-und</a:t>
            </a:r>
            <a:r>
              <a:rPr lang="de-DE" b="1"/>
              <a:t> zeitunabhängiges Lernen</a:t>
            </a:r>
            <a:br>
              <a:rPr lang="de-DE"/>
            </a:br>
            <a:r>
              <a:rPr lang="de-DE"/>
              <a:t>Tablets und Notebooks ermöglichen Lernen im Klassenzimmer, zuhause oder unterwegs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3887051" y="394689"/>
            <a:ext cx="1836742" cy="438483"/>
          </a:xfrm>
        </p:spPr>
        <p:txBody>
          <a:bodyPr/>
          <a:lstStyle/>
          <a:p>
            <a:pPr>
              <a:defRPr/>
            </a:pPr>
            <a:r>
              <a:rPr lang="de-DE"/>
              <a:t>Zeitplan</a:t>
            </a:r>
            <a:endParaRPr/>
          </a:p>
        </p:txBody>
      </p:sp>
      <p:cxnSp>
        <p:nvCxnSpPr>
          <p:cNvPr id="7" name="Gerade Verbindung 6"/>
          <p:cNvCxnSpPr>
            <a:cxnSpLocks/>
          </p:cNvCxnSpPr>
          <p:nvPr/>
        </p:nvCxnSpPr>
        <p:spPr bwMode="auto">
          <a:xfrm>
            <a:off x="2672529" y="2176752"/>
            <a:ext cx="0" cy="86994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11" name="Gerade Verbindung 6"/>
          <p:cNvCxnSpPr>
            <a:cxnSpLocks/>
          </p:cNvCxnSpPr>
          <p:nvPr/>
        </p:nvCxnSpPr>
        <p:spPr bwMode="auto">
          <a:xfrm>
            <a:off x="6938320" y="2170987"/>
            <a:ext cx="1150" cy="1829083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 bwMode="auto">
          <a:xfrm>
            <a:off x="5551478" y="4027702"/>
            <a:ext cx="2773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April (nach Osterferien)</a:t>
            </a:r>
            <a:endParaRPr/>
          </a:p>
          <a:p>
            <a:pPr algn="ctr">
              <a:defRPr/>
            </a:pPr>
            <a:r>
              <a:rPr lang="de-DE" sz="1400"/>
              <a:t>Start DSDZ an der RDR</a:t>
            </a:r>
            <a:endParaRPr/>
          </a:p>
        </p:txBody>
      </p:sp>
      <p:cxnSp>
        <p:nvCxnSpPr>
          <p:cNvPr id="15" name="Gerade Verbindung mit Pfeil 14"/>
          <p:cNvCxnSpPr>
            <a:cxnSpLocks/>
          </p:cNvCxnSpPr>
          <p:nvPr/>
        </p:nvCxnSpPr>
        <p:spPr bwMode="auto">
          <a:xfrm>
            <a:off x="2672528" y="2693646"/>
            <a:ext cx="4265791" cy="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 bwMode="auto">
          <a:xfrm>
            <a:off x="3654167" y="2375911"/>
            <a:ext cx="2302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/>
              <a:t>Beschaffung der Geräte </a:t>
            </a:r>
            <a:endParaRPr/>
          </a:p>
        </p:txBody>
      </p:sp>
      <p:sp>
        <p:nvSpPr>
          <p:cNvPr id="14" name="Rechteck 13"/>
          <p:cNvSpPr/>
          <p:nvPr/>
        </p:nvSpPr>
        <p:spPr bwMode="auto">
          <a:xfrm>
            <a:off x="0" y="0"/>
            <a:ext cx="242840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extfeld 3"/>
          <p:cNvSpPr txBox="1"/>
          <p:nvPr/>
        </p:nvSpPr>
        <p:spPr bwMode="auto">
          <a:xfrm>
            <a:off x="295015" y="4221991"/>
            <a:ext cx="3157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September</a:t>
            </a:r>
            <a:endParaRPr/>
          </a:p>
          <a:p>
            <a:pPr algn="ctr">
              <a:defRPr/>
            </a:pPr>
            <a:r>
              <a:rPr lang="de-DE" sz="1400"/>
              <a:t>1. Elternabend - Grundinformationen</a:t>
            </a:r>
            <a:endParaRPr/>
          </a:p>
        </p:txBody>
      </p:sp>
      <p:cxnSp>
        <p:nvCxnSpPr>
          <p:cNvPr id="5" name="Gerade Verbindung 4"/>
          <p:cNvCxnSpPr>
            <a:cxnSpLocks/>
          </p:cNvCxnSpPr>
          <p:nvPr/>
        </p:nvCxnSpPr>
        <p:spPr bwMode="auto">
          <a:xfrm>
            <a:off x="1747782" y="3338896"/>
            <a:ext cx="0" cy="914939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 bwMode="auto">
          <a:xfrm>
            <a:off x="987034" y="1175162"/>
            <a:ext cx="33709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600">
                <a:solidFill>
                  <a:schemeClr val="accent2">
                    <a:lumMod val="75000"/>
                  </a:schemeClr>
                </a:solidFill>
              </a:rPr>
              <a:t>November</a:t>
            </a:r>
            <a:endParaRPr/>
          </a:p>
          <a:p>
            <a:pPr algn="ctr">
              <a:defRPr/>
            </a:pPr>
            <a:r>
              <a:rPr lang="de-DE" sz="1400"/>
              <a:t>2. Elternabend</a:t>
            </a:r>
            <a:endParaRPr/>
          </a:p>
          <a:p>
            <a:pPr algn="ctr">
              <a:defRPr/>
            </a:pPr>
            <a:r>
              <a:rPr lang="de-DE" sz="1400"/>
              <a:t>Geräteauswahl, Anschaffung, Finanzierung</a:t>
            </a:r>
            <a:endParaRPr/>
          </a:p>
        </p:txBody>
      </p:sp>
      <p:sp>
        <p:nvSpPr>
          <p:cNvPr id="2" name="Pfeil nach rechts 1"/>
          <p:cNvSpPr/>
          <p:nvPr/>
        </p:nvSpPr>
        <p:spPr bwMode="auto">
          <a:xfrm>
            <a:off x="589605" y="2926507"/>
            <a:ext cx="8147360" cy="5399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79742" y="861367"/>
            <a:ext cx="8182230" cy="7993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defRPr/>
            </a:pPr>
            <a:r>
              <a:rPr lang="en-US">
                <a:latin typeface="+mj-lt"/>
                <a:cs typeface="+mj-cs"/>
              </a:rPr>
              <a:t>Tablets </a:t>
            </a:r>
            <a:r>
              <a:rPr lang="en-US">
                <a:latin typeface="+mj-lt"/>
                <a:cs typeface="+mj-cs"/>
              </a:rPr>
              <a:t>im</a:t>
            </a:r>
            <a:r>
              <a:rPr lang="en-US">
                <a:latin typeface="+mj-lt"/>
                <a:cs typeface="+mj-cs"/>
              </a:rPr>
              <a:t> </a:t>
            </a:r>
            <a:r>
              <a:rPr lang="en-US">
                <a:latin typeface="+mj-lt"/>
                <a:cs typeface="+mj-cs"/>
              </a:rPr>
              <a:t>Unterricht</a:t>
            </a:r>
            <a:br>
              <a:rPr lang="en-US">
                <a:latin typeface="+mj-lt"/>
                <a:cs typeface="+mj-cs"/>
              </a:rPr>
            </a:br>
            <a:endParaRPr lang="en-US">
              <a:latin typeface="+mj-lt"/>
              <a:cs typeface="+mj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5998" y="1964838"/>
            <a:ext cx="1896619" cy="24092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38109" y="1964838"/>
            <a:ext cx="2351501" cy="2351501"/>
          </a:xfrm>
          <a:prstGeom prst="rect">
            <a:avLst/>
          </a:prstGeom>
        </p:spPr>
      </p:pic>
      <p:pic>
        <p:nvPicPr>
          <p:cNvPr id="12298" name="Picture 10" descr="Goodnotes Logo, symbol, meaning, history, PNG, brand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077331" y="1964838"/>
            <a:ext cx="2818638" cy="1585483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65103" y="3334772"/>
            <a:ext cx="2150247" cy="103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</a:t>
            </a:r>
            <a:br>
              <a:rPr lang="de-DE"/>
            </a:b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des Kapitels</a:t>
            </a:r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0" t="0" r="51674" b="51546"/>
          <a:stretch/>
        </p:blipFill>
        <p:spPr bwMode="auto">
          <a:xfrm>
            <a:off x="468313" y="782628"/>
            <a:ext cx="8071084" cy="42573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</a:t>
            </a:r>
            <a:br>
              <a:rPr lang="de-DE"/>
            </a:br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50919" t="48391" r="0" b="0"/>
          <a:stretch/>
        </p:blipFill>
        <p:spPr bwMode="auto">
          <a:xfrm>
            <a:off x="468313" y="801290"/>
            <a:ext cx="8207374" cy="42020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7"/>
          <p:cNvSpPr>
            <a:spLocks noGrp="1"/>
          </p:cNvSpPr>
          <p:nvPr>
            <p:ph type="title"/>
          </p:nvPr>
        </p:nvSpPr>
        <p:spPr bwMode="auto">
          <a:xfrm>
            <a:off x="468313" y="353096"/>
            <a:ext cx="5940425" cy="859064"/>
          </a:xfrm>
        </p:spPr>
        <p:txBody>
          <a:bodyPr/>
          <a:lstStyle/>
          <a:p>
            <a:pPr>
              <a:defRPr/>
            </a:pPr>
            <a:r>
              <a:rPr lang="de-DE"/>
              <a:t>Tablets im Unterricht</a:t>
            </a:r>
            <a:br>
              <a:rPr lang="de-DE"/>
            </a:br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49741" t="0" r="0" b="51232"/>
          <a:stretch/>
        </p:blipFill>
        <p:spPr bwMode="auto">
          <a:xfrm>
            <a:off x="468313" y="894945"/>
            <a:ext cx="8415857" cy="389545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0"/>
    </mc:Choice>
    <mc:Fallback>
      <p:transition advClick="0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Benutzerdefiniert 13">
      <a:dk1>
        <a:srgbClr val="000000"/>
      </a:dk1>
      <a:lt1>
        <a:srgbClr val="FFFFFF"/>
      </a:lt1>
      <a:dk2>
        <a:srgbClr val="003444"/>
      </a:dk2>
      <a:lt2>
        <a:srgbClr val="F5F5F5"/>
      </a:lt2>
      <a:accent1>
        <a:srgbClr val="FF5E34"/>
      </a:accent1>
      <a:accent2>
        <a:srgbClr val="E1D7FF"/>
      </a:accent2>
      <a:accent3>
        <a:srgbClr val="9A9BB8"/>
      </a:accent3>
      <a:accent4>
        <a:srgbClr val="BFBFBF"/>
      </a:accent4>
      <a:accent5>
        <a:srgbClr val="D1D1E8"/>
      </a:accent5>
      <a:accent6>
        <a:srgbClr val="AFC2BE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onlyoffice/8.2.3.6</Application>
  <PresentationFormat>On-screen Show (4:3)</PresentationFormat>
  <Paragraphs>0</Paragraphs>
  <Slides>29</Slides>
  <Notes>29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Amelie Riehl</dc:creator>
  <cp:lastModifiedBy>Ulrich Gleich</cp:lastModifiedBy>
  <cp:revision>15</cp:revision>
  <dcterms:created xsi:type="dcterms:W3CDTF">2024-09-23T07:41:58Z</dcterms:created>
  <dcterms:modified xsi:type="dcterms:W3CDTF">2025-09-18T15:10:26Z</dcterms:modified>
</cp:coreProperties>
</file>